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готельно-ресторанних</a:t>
            </a:r>
            <a:r>
              <a:rPr lang="ru-RU" dirty="0" smtClean="0"/>
              <a:t> </a:t>
            </a:r>
            <a:r>
              <a:rPr lang="ru-RU" dirty="0" err="1" smtClean="0"/>
              <a:t>господарств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229200"/>
            <a:ext cx="7992888" cy="105767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241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Готельно-ресторанна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 Сфера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Додаткові джерела інформації: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Мостова</a:t>
            </a:r>
            <a:r>
              <a:rPr lang="ru-RU" sz="2000" dirty="0" smtClean="0"/>
              <a:t> Л.М,. </a:t>
            </a:r>
            <a:r>
              <a:rPr lang="ru-RU" sz="2000" dirty="0" err="1" smtClean="0"/>
              <a:t>Новікова</a:t>
            </a:r>
            <a:r>
              <a:rPr lang="ru-RU" sz="2000" dirty="0" smtClean="0"/>
              <a:t> О.В. 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обслуговування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підприємствах</a:t>
            </a:r>
            <a:r>
              <a:rPr lang="ru-RU" sz="2000" dirty="0" smtClean="0"/>
              <a:t> ресторанного </a:t>
            </a:r>
            <a:r>
              <a:rPr lang="ru-RU" sz="2000" dirty="0" err="1" smtClean="0"/>
              <a:t>господарства</a:t>
            </a:r>
            <a:r>
              <a:rPr lang="ru-RU" sz="2000" dirty="0" smtClean="0"/>
              <a:t>. </a:t>
            </a:r>
            <a:r>
              <a:rPr lang="ru-RU" sz="2000" dirty="0" err="1" smtClean="0"/>
              <a:t>Навчальний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посібник</a:t>
            </a:r>
            <a:r>
              <a:rPr lang="ru-RU" sz="2000" dirty="0" smtClean="0"/>
              <a:t>. – 2-ге </a:t>
            </a:r>
            <a:r>
              <a:rPr lang="ru-RU" sz="2000" dirty="0" err="1" smtClean="0"/>
              <a:t>видання</a:t>
            </a:r>
            <a:r>
              <a:rPr lang="ru-RU" sz="2000" dirty="0" smtClean="0"/>
              <a:t>. – К.: </a:t>
            </a:r>
            <a:r>
              <a:rPr lang="ru-RU" sz="2000" dirty="0" err="1" smtClean="0"/>
              <a:t>Ліра-К</a:t>
            </a:r>
            <a:r>
              <a:rPr lang="ru-RU" sz="2000" dirty="0" smtClean="0"/>
              <a:t>, 2011. – 388с.</a:t>
            </a:r>
          </a:p>
          <a:p>
            <a:r>
              <a:rPr lang="ru-RU" sz="2000" dirty="0" smtClean="0"/>
              <a:t> 2. </a:t>
            </a:r>
            <a:r>
              <a:rPr lang="ru-RU" sz="2000" dirty="0" err="1" smtClean="0"/>
              <a:t>Архіпов</a:t>
            </a:r>
            <a:r>
              <a:rPr lang="ru-RU" sz="2000" dirty="0" smtClean="0"/>
              <a:t> В.ІВ. 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обслуговування</a:t>
            </a:r>
            <a:r>
              <a:rPr lang="ru-RU" sz="2000" dirty="0" smtClean="0"/>
              <a:t> в закладах ресторанного </a:t>
            </a:r>
            <a:r>
              <a:rPr lang="ru-RU" sz="2000" dirty="0" err="1" smtClean="0"/>
              <a:t>господарства</a:t>
            </a:r>
            <a:r>
              <a:rPr lang="ru-RU" sz="2000" dirty="0" smtClean="0"/>
              <a:t>: </a:t>
            </a:r>
            <a:r>
              <a:rPr lang="ru-RU" sz="2000" dirty="0" err="1" smtClean="0"/>
              <a:t>навч</a:t>
            </a:r>
            <a:r>
              <a:rPr lang="ru-RU" sz="2000" dirty="0" smtClean="0"/>
              <a:t>. </a:t>
            </a:r>
            <a:r>
              <a:rPr lang="ru-RU" sz="2000" dirty="0" err="1" smtClean="0"/>
              <a:t>посіб</a:t>
            </a:r>
            <a:r>
              <a:rPr lang="ru-RU" sz="2000" dirty="0" smtClean="0"/>
              <a:t>. – К.: Центр </a:t>
            </a:r>
            <a:r>
              <a:rPr lang="ru-RU" sz="2000" dirty="0" err="1" smtClean="0"/>
              <a:t>учбової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літератури</a:t>
            </a:r>
            <a:r>
              <a:rPr lang="ru-RU" sz="2000" dirty="0" smtClean="0"/>
              <a:t>, 2009. – 342с. </a:t>
            </a:r>
          </a:p>
          <a:p>
            <a:r>
              <a:rPr lang="ru-RU" sz="2000" dirty="0" smtClean="0"/>
              <a:t>3. </a:t>
            </a:r>
            <a:r>
              <a:rPr lang="ru-RU" sz="2000" dirty="0" err="1" smtClean="0"/>
              <a:t>Лук’янов</a:t>
            </a:r>
            <a:r>
              <a:rPr lang="ru-RU" sz="2000" dirty="0" smtClean="0"/>
              <a:t> В.О. 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готельно-ресторанного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обслуговування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Навчальний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посібник</a:t>
            </a:r>
            <a:r>
              <a:rPr lang="ru-RU" sz="2000" dirty="0" smtClean="0"/>
              <a:t>. – К.: </a:t>
            </a:r>
            <a:r>
              <a:rPr lang="ru-RU" sz="2000" dirty="0" err="1" smtClean="0"/>
              <a:t>Кондор-Видавництво</a:t>
            </a:r>
            <a:r>
              <a:rPr lang="ru-RU" sz="2000" dirty="0" smtClean="0"/>
              <a:t>, 2012. – 346с.</a:t>
            </a:r>
          </a:p>
          <a:p>
            <a:r>
              <a:rPr lang="ru-RU" sz="2000" dirty="0" smtClean="0"/>
              <a:t> 4. </a:t>
            </a:r>
            <a:r>
              <a:rPr lang="ru-RU" sz="2000" dirty="0" err="1" smtClean="0"/>
              <a:t>П’ятницька</a:t>
            </a:r>
            <a:r>
              <a:rPr lang="ru-RU" sz="2000" dirty="0" smtClean="0"/>
              <a:t> Н.О. 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обслуговування</a:t>
            </a:r>
            <a:r>
              <a:rPr lang="ru-RU" sz="2000" dirty="0" smtClean="0"/>
              <a:t> у </a:t>
            </a:r>
            <a:r>
              <a:rPr lang="ru-RU" sz="2000" dirty="0" err="1" smtClean="0"/>
              <a:t>підприємствах</a:t>
            </a:r>
            <a:r>
              <a:rPr lang="ru-RU" sz="2000" dirty="0" smtClean="0"/>
              <a:t> ресторанного </a:t>
            </a:r>
            <a:r>
              <a:rPr lang="ru-RU" sz="2000" dirty="0" err="1" smtClean="0"/>
              <a:t>господарства</a:t>
            </a:r>
            <a:r>
              <a:rPr lang="ru-RU" sz="2000" dirty="0" smtClean="0"/>
              <a:t>: </a:t>
            </a:r>
            <a:r>
              <a:rPr lang="ru-RU" sz="2000" dirty="0" err="1" smtClean="0"/>
              <a:t>Підручн</a:t>
            </a:r>
            <a:r>
              <a:rPr lang="ru-RU" sz="2000" dirty="0" smtClean="0"/>
              <a:t>. для </a:t>
            </a:r>
            <a:r>
              <a:rPr lang="ru-RU" sz="2000" dirty="0" err="1" smtClean="0"/>
              <a:t>ВУЗів</a:t>
            </a:r>
            <a:r>
              <a:rPr lang="ru-RU" sz="2000" dirty="0" smtClean="0"/>
              <a:t>. – К.: КНТЕУ, 2005. – 632с.</a:t>
            </a:r>
          </a:p>
          <a:p>
            <a:r>
              <a:rPr lang="ru-RU" sz="2000" dirty="0" smtClean="0"/>
              <a:t> 5. Сало Я. М. 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обслуговування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підприємствах</a:t>
            </a:r>
            <a:r>
              <a:rPr lang="ru-RU" sz="2000" dirty="0" smtClean="0"/>
              <a:t> ресторанного </a:t>
            </a:r>
            <a:r>
              <a:rPr lang="ru-RU" sz="2000" dirty="0" err="1" smtClean="0"/>
              <a:t>сервісу</a:t>
            </a:r>
            <a:r>
              <a:rPr lang="ru-RU" sz="2000" dirty="0" smtClean="0"/>
              <a:t>. </a:t>
            </a:r>
            <a:r>
              <a:rPr lang="ru-RU" sz="2000" dirty="0" err="1" smtClean="0"/>
              <a:t>Ресторанна</a:t>
            </a:r>
            <a:r>
              <a:rPr lang="ru-RU" sz="2000" dirty="0" smtClean="0"/>
              <a:t> справа: </a:t>
            </a:r>
            <a:r>
              <a:rPr lang="ru-RU" sz="2000" dirty="0" err="1" smtClean="0"/>
              <a:t>Довідник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офіціанта</a:t>
            </a:r>
            <a:r>
              <a:rPr lang="ru-RU" sz="2000" dirty="0" smtClean="0"/>
              <a:t>. – </a:t>
            </a:r>
            <a:r>
              <a:rPr lang="ru-RU" sz="2000" dirty="0" err="1" smtClean="0"/>
              <a:t>Львів</a:t>
            </a:r>
            <a:r>
              <a:rPr lang="ru-RU" sz="2000" dirty="0" smtClean="0"/>
              <a:t>: </a:t>
            </a:r>
            <a:r>
              <a:rPr lang="ru-RU" sz="2000" dirty="0" err="1" smtClean="0"/>
              <a:t>Афіша</a:t>
            </a:r>
            <a:r>
              <a:rPr lang="ru-RU" sz="2000" dirty="0" smtClean="0"/>
              <a:t> – 2007. – 3-1 с.</a:t>
            </a:r>
          </a:p>
          <a:p>
            <a:r>
              <a:rPr lang="ru-RU" sz="2000" dirty="0" smtClean="0"/>
              <a:t> 6. Сало Я. М. </a:t>
            </a:r>
            <a:r>
              <a:rPr lang="ru-RU" sz="2000" dirty="0" err="1" smtClean="0"/>
              <a:t>Організація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обслуговування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підприємствах</a:t>
            </a:r>
            <a:r>
              <a:rPr lang="ru-RU" sz="2000" dirty="0" smtClean="0"/>
              <a:t> </a:t>
            </a:r>
            <a:r>
              <a:rPr lang="ru-RU" sz="2000" dirty="0" err="1" smtClean="0"/>
              <a:t>харчування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Ресторанна</a:t>
            </a:r>
            <a:r>
              <a:rPr lang="ru-RU" sz="2000" dirty="0" smtClean="0"/>
              <a:t> справа: </a:t>
            </a:r>
            <a:r>
              <a:rPr lang="ru-RU" sz="2000" dirty="0" err="1" smtClean="0"/>
              <a:t>Довідник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офіціанта</a:t>
            </a:r>
            <a:r>
              <a:rPr lang="ru-RU" sz="2000" dirty="0" smtClean="0"/>
              <a:t>. – </a:t>
            </a:r>
            <a:r>
              <a:rPr lang="ru-RU" sz="2000" dirty="0" err="1" smtClean="0"/>
              <a:t>Львів</a:t>
            </a:r>
            <a:r>
              <a:rPr lang="ru-RU" sz="2000" dirty="0" smtClean="0"/>
              <a:t>: </a:t>
            </a:r>
            <a:r>
              <a:rPr lang="ru-RU" sz="2000" dirty="0" err="1" smtClean="0"/>
              <a:t>Афіша</a:t>
            </a:r>
            <a:r>
              <a:rPr lang="ru-RU" sz="2000" dirty="0" smtClean="0"/>
              <a:t> – 2005. – 3-1 с.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Комптенції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dirty="0" err="1" smtClean="0"/>
              <a:t>Здатність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здійснювати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підбір</a:t>
            </a:r>
            <a:r>
              <a:rPr lang="ru-RU" sz="3600" dirty="0" smtClean="0"/>
              <a:t> </a:t>
            </a:r>
            <a:r>
              <a:rPr lang="ru-RU" sz="3600" dirty="0" err="1" smtClean="0"/>
              <a:t>технологічного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устаткування</a:t>
            </a:r>
            <a:r>
              <a:rPr lang="ru-RU" sz="3600" dirty="0" smtClean="0"/>
              <a:t> та </a:t>
            </a:r>
            <a:r>
              <a:rPr lang="ru-RU" sz="3600" dirty="0" err="1" smtClean="0"/>
              <a:t>обладнання</a:t>
            </a:r>
            <a:r>
              <a:rPr lang="ru-RU" sz="3600" dirty="0" smtClean="0"/>
              <a:t>, </a:t>
            </a:r>
            <a:r>
              <a:rPr lang="ru-RU" sz="3600" dirty="0" err="1" smtClean="0"/>
              <a:t>уміння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вирішувати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питання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раціонального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використання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просторових</a:t>
            </a:r>
            <a:r>
              <a:rPr lang="ru-RU" sz="3600" dirty="0" smtClean="0"/>
              <a:t> </a:t>
            </a:r>
            <a:r>
              <a:rPr lang="ru-RU" sz="3600" dirty="0" err="1" smtClean="0"/>
              <a:t>та</a:t>
            </a:r>
            <a:r>
              <a:rPr lang="ru-RU" sz="3600" dirty="0" smtClean="0"/>
              <a:t> </a:t>
            </a:r>
            <a:r>
              <a:rPr lang="ru-RU" sz="3600" dirty="0" err="1" smtClean="0"/>
              <a:t>матеріальних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ресурсів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Здатність</a:t>
            </a:r>
            <a:r>
              <a:rPr lang="ru-RU" sz="3600" dirty="0" smtClean="0"/>
              <a:t> </a:t>
            </a:r>
            <a:r>
              <a:rPr lang="ru-RU" sz="3600" dirty="0" err="1" smtClean="0"/>
              <a:t>розробляти</a:t>
            </a:r>
            <a:r>
              <a:rPr lang="ru-RU" sz="3600" dirty="0" smtClean="0"/>
              <a:t> та </a:t>
            </a:r>
            <a:r>
              <a:rPr lang="ru-RU" sz="3600" dirty="0" err="1" smtClean="0"/>
              <a:t>формувати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об’ємно-планувальні</a:t>
            </a:r>
            <a:r>
              <a:rPr lang="ru-RU" sz="3600" dirty="0" smtClean="0"/>
              <a:t> </a:t>
            </a:r>
            <a:r>
              <a:rPr lang="ru-RU" sz="3600" dirty="0" err="1" smtClean="0"/>
              <a:t>рішення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підприємств</a:t>
            </a:r>
            <a:r>
              <a:rPr lang="ru-RU" sz="3600" dirty="0" smtClean="0"/>
              <a:t> (</a:t>
            </a:r>
            <a:r>
              <a:rPr lang="ru-RU" sz="3600" dirty="0" err="1" smtClean="0"/>
              <a:t>закладів</a:t>
            </a:r>
            <a:r>
              <a:rPr lang="ru-RU" sz="3600" dirty="0" smtClean="0"/>
              <a:t>) </a:t>
            </a:r>
            <a:r>
              <a:rPr lang="ru-RU" sz="3600" dirty="0" err="1" smtClean="0"/>
              <a:t>готельного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та</a:t>
            </a:r>
            <a:r>
              <a:rPr lang="ru-RU" sz="3600" dirty="0" smtClean="0"/>
              <a:t> ресторанного </a:t>
            </a:r>
            <a:r>
              <a:rPr lang="ru-RU" sz="3600" dirty="0" err="1" smtClean="0"/>
              <a:t>господарства</a:t>
            </a:r>
            <a:r>
              <a:rPr lang="ru-RU" sz="3600" dirty="0" smtClean="0"/>
              <a:t>, </a:t>
            </a:r>
            <a:r>
              <a:rPr lang="ru-RU" sz="3600" dirty="0" err="1" smtClean="0"/>
              <a:t>санаторно-курортних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закладів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Знання</a:t>
            </a:r>
            <a:r>
              <a:rPr lang="ru-RU" sz="3600" dirty="0" smtClean="0"/>
              <a:t> та </a:t>
            </a:r>
            <a:r>
              <a:rPr lang="ru-RU" sz="3600" dirty="0" err="1" smtClean="0"/>
              <a:t>розуміння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предметної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області</a:t>
            </a:r>
            <a:r>
              <a:rPr lang="ru-RU" sz="3600" dirty="0" smtClean="0"/>
              <a:t> </a:t>
            </a:r>
            <a:r>
              <a:rPr lang="ru-RU" sz="3600" dirty="0" err="1" smtClean="0"/>
              <a:t>та</a:t>
            </a:r>
            <a:r>
              <a:rPr lang="ru-RU" sz="3600" dirty="0" smtClean="0"/>
              <a:t> </a:t>
            </a:r>
            <a:r>
              <a:rPr lang="ru-RU" sz="3600" dirty="0" err="1" smtClean="0"/>
              <a:t>розуміння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професійної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діяльності</a:t>
            </a:r>
            <a:r>
              <a:rPr lang="ru-RU" sz="3600" dirty="0" smtClean="0"/>
              <a:t>;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готельно-ресторанних</a:t>
            </a:r>
            <a:r>
              <a:rPr lang="ru-RU" dirty="0" smtClean="0"/>
              <a:t> </a:t>
            </a:r>
            <a:r>
              <a:rPr lang="ru-RU" dirty="0" err="1" smtClean="0"/>
              <a:t>господарств</a:t>
            </a:r>
            <a:r>
              <a:rPr lang="ru-RU" dirty="0" smtClean="0"/>
              <a:t> </a:t>
            </a:r>
          </a:p>
          <a:p>
            <a:r>
              <a:rPr lang="uk-UA" dirty="0" smtClean="0"/>
              <a:t>Види сучасного теплового устаткування </a:t>
            </a:r>
          </a:p>
          <a:p>
            <a:r>
              <a:rPr lang="uk-UA" dirty="0" smtClean="0"/>
              <a:t>Види сучасного холодильного устаткування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52940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готельно-ресторанних</a:t>
            </a:r>
            <a:r>
              <a:rPr lang="ru-RU" dirty="0" smtClean="0"/>
              <a:t> </a:t>
            </a:r>
            <a:r>
              <a:rPr lang="ru-RU" dirty="0" err="1" smtClean="0"/>
              <a:t>господарств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Механічне</a:t>
            </a:r>
            <a:r>
              <a:rPr lang="ru-RU" dirty="0" smtClean="0"/>
              <a:t> </a:t>
            </a:r>
            <a:r>
              <a:rPr lang="ru-RU" dirty="0" err="1" smtClean="0"/>
              <a:t>устаткування</a:t>
            </a:r>
            <a:endParaRPr lang="ru-RU" dirty="0" smtClean="0"/>
          </a:p>
          <a:p>
            <a:r>
              <a:rPr lang="ru-RU" dirty="0" err="1" smtClean="0"/>
              <a:t>Універсальні</a:t>
            </a:r>
            <a:r>
              <a:rPr lang="ru-RU" dirty="0" smtClean="0"/>
              <a:t> </a:t>
            </a:r>
            <a:r>
              <a:rPr lang="ru-RU" dirty="0" err="1" smtClean="0"/>
              <a:t>кухонні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Сортувально-калібрувальне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Очищувальне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Подрібнювальне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endParaRPr lang="ru-RU" dirty="0" smtClean="0"/>
          </a:p>
          <a:p>
            <a:r>
              <a:rPr lang="ru-RU" dirty="0" err="1" smtClean="0"/>
              <a:t>Різальне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Місильно-перемішувальне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Мийне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Дозувально-формувальне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7784" cy="2636912"/>
          </a:xfrm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0"/>
            <a:ext cx="3312368" cy="2636912"/>
          </a:xfrm>
          <a:prstGeom prst="rect">
            <a:avLst/>
          </a:prstGeom>
        </p:spPr>
      </p:pic>
      <p:pic>
        <p:nvPicPr>
          <p:cNvPr id="6" name="Рисунок 5" descr="Без названия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0"/>
            <a:ext cx="3203848" cy="2636912"/>
          </a:xfrm>
          <a:prstGeom prst="rect">
            <a:avLst/>
          </a:prstGeom>
        </p:spPr>
      </p:pic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636912"/>
            <a:ext cx="3312368" cy="2232248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2636912"/>
            <a:ext cx="3203848" cy="2232248"/>
          </a:xfrm>
          <a:prstGeom prst="rect">
            <a:avLst/>
          </a:prstGeom>
        </p:spPr>
      </p:pic>
      <p:pic>
        <p:nvPicPr>
          <p:cNvPr id="10" name="Рисунок 9" descr="images (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4869160"/>
            <a:ext cx="3203848" cy="1988840"/>
          </a:xfrm>
          <a:prstGeom prst="rect">
            <a:avLst/>
          </a:prstGeom>
        </p:spPr>
      </p:pic>
      <p:pic>
        <p:nvPicPr>
          <p:cNvPr id="11" name="Рисунок 10" descr="images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636912"/>
            <a:ext cx="2627784" cy="2232248"/>
          </a:xfrm>
          <a:prstGeom prst="rect">
            <a:avLst/>
          </a:prstGeom>
        </p:spPr>
      </p:pic>
      <p:pic>
        <p:nvPicPr>
          <p:cNvPr id="12" name="Рисунок 11" descr="Без названия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869160"/>
            <a:ext cx="3563888" cy="1988840"/>
          </a:xfrm>
          <a:prstGeom prst="rect">
            <a:avLst/>
          </a:prstGeom>
        </p:spPr>
      </p:pic>
      <p:pic>
        <p:nvPicPr>
          <p:cNvPr id="9" name="Рисунок 8" descr="Без названия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27784" y="4869160"/>
            <a:ext cx="3312368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+mn-lt"/>
              </a:rPr>
              <a:t>Види сучасного теплового устаткування </a:t>
            </a:r>
            <a:endParaRPr lang="ru-RU" sz="3200" dirty="0">
              <a:latin typeface="+mn-lt"/>
            </a:endParaRPr>
          </a:p>
        </p:txBody>
      </p:sp>
      <p:pic>
        <p:nvPicPr>
          <p:cNvPr id="4" name="Содержимое 3" descr="3a9e0813756658c97e422ca48c64f04f-80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861048"/>
            <a:ext cx="4860032" cy="2996952"/>
          </a:xfrm>
        </p:spPr>
      </p:pic>
      <p:pic>
        <p:nvPicPr>
          <p:cNvPr id="5" name="Рисунок 4" descr="4ebd9e4241b14e52d38c361122d43786-80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61048"/>
            <a:ext cx="4290053" cy="2996952"/>
          </a:xfrm>
          <a:prstGeom prst="rect">
            <a:avLst/>
          </a:prstGeom>
        </p:spPr>
      </p:pic>
      <p:pic>
        <p:nvPicPr>
          <p:cNvPr id="6" name="Рисунок 5" descr="3d7f9661be2ed4e55d4d123c958b1b0c-800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96752"/>
            <a:ext cx="4283968" cy="2664296"/>
          </a:xfrm>
          <a:prstGeom prst="rect">
            <a:avLst/>
          </a:prstGeom>
        </p:spPr>
      </p:pic>
      <p:pic>
        <p:nvPicPr>
          <p:cNvPr id="7" name="Рисунок 6" descr="fa7eb23d5578c02c5eae15159451a998-800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196752"/>
            <a:ext cx="4860032" cy="2677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cbac23d7ced2f71cac198ff79502f6d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3374994"/>
          </a:xfrm>
          <a:prstGeom prst="rect">
            <a:avLst/>
          </a:prstGeom>
        </p:spPr>
      </p:pic>
      <p:pic>
        <p:nvPicPr>
          <p:cNvPr id="4" name="Рисунок 3" descr="827d0a1d2964cf5548b678365416b955-80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3356992"/>
          </a:xfrm>
          <a:prstGeom prst="rect">
            <a:avLst/>
          </a:prstGeom>
        </p:spPr>
      </p:pic>
      <p:pic>
        <p:nvPicPr>
          <p:cNvPr id="5" name="Рисунок 4" descr="352e21ea980181ddcf9b7ff24b694413-800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6992"/>
            <a:ext cx="4427984" cy="3501008"/>
          </a:xfrm>
          <a:prstGeom prst="rect">
            <a:avLst/>
          </a:prstGeom>
        </p:spPr>
      </p:pic>
      <p:pic>
        <p:nvPicPr>
          <p:cNvPr id="6" name="Рисунок 5" descr="bfeb48cec6dc603e98a0f423c2555fd8-800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356992"/>
            <a:ext cx="4716016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ddb9b5c0df6aa40998dc0f403afe54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18112" cy="3645024"/>
          </a:xfrm>
          <a:prstGeom prst="rect">
            <a:avLst/>
          </a:prstGeom>
        </p:spPr>
      </p:pic>
      <p:pic>
        <p:nvPicPr>
          <p:cNvPr id="3" name="Рисунок 2" descr="725fabf0f922f4aaff156ffa25ebe9db-80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5" y="0"/>
            <a:ext cx="4355976" cy="3645024"/>
          </a:xfrm>
          <a:prstGeom prst="rect">
            <a:avLst/>
          </a:prstGeom>
        </p:spPr>
      </p:pic>
      <p:pic>
        <p:nvPicPr>
          <p:cNvPr id="4" name="Рисунок 3" descr="f6ceb5f1dd9704629a19709e47535b2e-800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4788024" cy="3212976"/>
          </a:xfrm>
          <a:prstGeom prst="rect">
            <a:avLst/>
          </a:prstGeom>
        </p:spPr>
      </p:pic>
      <p:pic>
        <p:nvPicPr>
          <p:cNvPr id="5" name="Рисунок 4" descr="f05e8fe4550a48456f4e28d3defb1598-800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645024"/>
            <a:ext cx="4355976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Види сучасного холодильного устаткування </a:t>
            </a:r>
            <a:endParaRPr lang="ru-RU" dirty="0"/>
          </a:p>
        </p:txBody>
      </p:sp>
      <p:pic>
        <p:nvPicPr>
          <p:cNvPr id="3" name="Рисунок 2" descr="Без названия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211960" cy="2592287"/>
          </a:xfrm>
          <a:prstGeom prst="rect">
            <a:avLst/>
          </a:prstGeom>
        </p:spPr>
      </p:pic>
      <p:pic>
        <p:nvPicPr>
          <p:cNvPr id="4" name="Рисунок 3" descr="Без названия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484784"/>
            <a:ext cx="4932040" cy="2592288"/>
          </a:xfrm>
          <a:prstGeom prst="rect">
            <a:avLst/>
          </a:prstGeom>
        </p:spPr>
      </p:pic>
      <p:pic>
        <p:nvPicPr>
          <p:cNvPr id="5" name="Рисунок 4" descr="льодогенератор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80651"/>
            <a:ext cx="4283968" cy="2777349"/>
          </a:xfrm>
          <a:prstGeom prst="rect">
            <a:avLst/>
          </a:prstGeom>
        </p:spPr>
      </p:pic>
      <p:pic>
        <p:nvPicPr>
          <p:cNvPr id="6" name="Рисунок 5" descr="фриз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073566"/>
            <a:ext cx="4860032" cy="278443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285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Обладнання закладів готельно-ресторанних господарств </vt:lpstr>
      <vt:lpstr>Комптенції:</vt:lpstr>
      <vt:lpstr>Мета:</vt:lpstr>
      <vt:lpstr>Обладнання закладів готельно-ресторанних господарств </vt:lpstr>
      <vt:lpstr>Слайд 5</vt:lpstr>
      <vt:lpstr>Види сучасного теплового устаткування </vt:lpstr>
      <vt:lpstr>Слайд 7</vt:lpstr>
      <vt:lpstr>Слайд 8</vt:lpstr>
      <vt:lpstr>Види сучасного холодильного устаткування </vt:lpstr>
      <vt:lpstr>Додаткові джерела інформації: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Обладнання закладів готельно-ресторанних господарств </dc:title>
  <dc:creator>Юдін Ілля Дмитрович</dc:creator>
  <cp:lastModifiedBy>iyudin</cp:lastModifiedBy>
  <cp:revision>10</cp:revision>
  <dcterms:created xsi:type="dcterms:W3CDTF">2021-01-21T08:19:26Z</dcterms:created>
  <dcterms:modified xsi:type="dcterms:W3CDTF">2021-01-21T15:03:00Z</dcterms:modified>
</cp:coreProperties>
</file>